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41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1" r:id="rId6"/>
    <p:sldId id="294" r:id="rId7"/>
    <p:sldId id="306" r:id="rId8"/>
    <p:sldId id="307" r:id="rId9"/>
    <p:sldId id="297" r:id="rId10"/>
    <p:sldId id="301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8" r:id="rId19"/>
    <p:sldId id="29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73"/>
    <a:srgbClr val="FBFBFB"/>
    <a:srgbClr val="1E8BBC"/>
    <a:srgbClr val="239FD7"/>
    <a:srgbClr val="1E5082"/>
    <a:srgbClr val="F3E068"/>
    <a:srgbClr val="E98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71" d="100"/>
          <a:sy n="71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FB5441-2C42-4505-D7BA-D7EE6480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7E03B91-01BA-48FE-646E-2CA0A5B9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B4B2DBD-9194-D0C4-DD45-E084BF26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565B1FF-80FD-B48C-A4A1-D54CE47B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ECD0DA5-79A8-5AE2-9A41-F48E1628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817006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6FA708-7B46-5CBD-2CEF-BB59875F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7EB335-B41B-C886-8163-F7CF9B0C8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A828299-1602-FDBE-DBBE-8F862D12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1554E-7EF2-44AC-BA44-70A2B54D9DB9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AC990FC-ADD3-CE4E-E031-CE2FB567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0E10EA-AF72-ECC3-7BF4-4731DD1B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22487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BE9C139-D210-44EB-11E6-35D88C32E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BC3A63B-BA54-1792-19EC-8077CF5F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65061F-3062-21BC-C176-51613B38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1D2D33-6F56-07E5-81B4-280ED6EB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ED73194-1E81-6EBA-7CC3-3EC42324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4105338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88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2905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CD3407-FD78-726B-E36B-422E253E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9F74525-F38F-25DC-0D01-5DEC7A42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1EE6C57-25E6-5FCF-C3E3-51E9CC6E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42C42-F0C8-417A-980A-09B6C1CD6C2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6131464-E7E1-A336-CF85-A77E1D5B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2F3A9A-88EC-5D70-EF1F-94CF2A12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60868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FB07E0-2CC1-7055-5980-461D2AB3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B433252-AB5F-A4B1-5287-6997F3FB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705AD10-1924-2E51-9024-557F44A7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85C0914-2E04-3BB1-94F4-C3FC1E4C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B3A63F-F413-7B27-9DDC-724734A6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751347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E7CF36-DF1C-D7BC-EC82-02381139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BC83F82-B1DD-5E30-33C8-9D3B19DFA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C0F2472-8506-C719-25A5-B9F2F1C51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6DDC56A-8656-2A78-B005-45F8BD2D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79944-34CF-4A72-AC1B-909189585767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8B88593-53CD-5EEF-24DE-5811D71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30CD9A9-54DF-CAD3-519E-735E8775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8854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C92D54-D906-5316-03A7-0C1970A7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F968A7D-BAE8-E09F-C200-88C1783A3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BD15510-0CEA-2C61-BD44-7696D4D7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BD91343-2C14-D5A5-7B28-2C08338F6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CF87B1B-CD85-EE44-4F82-30035A711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71369D2-6550-4720-8C61-76C870DE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F3A87-C769-4508-A602-98056DD906C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5C1337A1-4CFF-34AA-3BB9-4490E2B7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3DC3F14-A36F-EA55-9BF1-2220AED3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15102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11E744-BEF4-9022-344C-ED9B3E4B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E840231-FF99-16E9-7D6A-C0EE99D3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1DB439-C8A9-45DF-AFF2-9EFA3E72C15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1860830-860A-2344-97CA-1017B75E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42A473F-EC53-AE6B-EFD3-4DDB5A2D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75517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EC7F4A1-AC5F-890D-0E06-09A5D2CF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3B3FE78-A941-2C35-6703-C119ABF4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DBF448C-952E-5241-1291-5BB3AE09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316004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CB8EC6-327F-F8C6-076D-A0CB4649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66FE94B-7307-C8D0-99A1-2FFCC82F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8E39A78-BE7F-52FD-B0FF-C002F1079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7B7A67B-ED23-F635-F4FD-EE8ACF76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51FC1-1A75-47DA-9A6E-B43CF6E86A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C449A0E-6291-83C4-158E-0673E3EA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81A5237-3FDB-EB84-BEE6-6420A8DA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xmlns="" id="{13D2C925-F3AB-DB2E-88DD-9E26406E300F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8E372A6-0DE5-E37C-B1C6-58C1A8799ABD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5E4B424-CB8C-A7D1-36AE-CD4791C4461B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11" name="Connecteur droit 19">
            <a:extLst>
              <a:ext uri="{FF2B5EF4-FFF2-40B4-BE49-F238E27FC236}">
                <a16:creationId xmlns:a16="http://schemas.microsoft.com/office/drawing/2014/main" xmlns="" id="{5F538D64-F751-1A36-87E4-82572323D50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9">
            <a:extLst>
              <a:ext uri="{FF2B5EF4-FFF2-40B4-BE49-F238E27FC236}">
                <a16:creationId xmlns:a16="http://schemas.microsoft.com/office/drawing/2014/main" xmlns="" id="{1DFBF795-BF51-EEA6-FF28-EE4391075E7C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9">
            <a:extLst>
              <a:ext uri="{FF2B5EF4-FFF2-40B4-BE49-F238E27FC236}">
                <a16:creationId xmlns:a16="http://schemas.microsoft.com/office/drawing/2014/main" xmlns="" id="{2F63C613-4AA0-038C-5EFA-972E7C766BB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xmlns="" id="{7C03247D-5BDB-3055-21D7-F53CD1DD648F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531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5B2ED2-E437-8B25-A615-B8564C3F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1A023C8-99E8-F812-342B-BC7EB6D5F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BFBCD3B-5553-8566-04AC-335B46D26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F1AD5A4-D916-68D5-443B-3FC4D8BC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4164A-D1F3-464B-BA5A-A4C4D8F35AD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DC7D824-ED20-5356-5F7B-85B32C1E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20C8814-2E9B-0DD1-F611-DB797F6D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F81E558-0359-984A-A8CE-60853E5FF5DC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83736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634BDE3-F7D0-A803-A7BD-73178544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A4F9DF1-B78B-94A2-2033-1000C520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045A3F-5FEB-00DA-3126-4774D5E3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DB8F6CD-85F1-1EEC-04D9-E7973B9BD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E60A469-D006-F188-830A-DED7FD86C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xmlns="" id="{5A762B9A-1C30-BA87-C67C-1C9EBE6E49A8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C24C710-6FF3-7219-9523-077B9487E1BC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758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06" r:id="rId14"/>
    <p:sldLayoutId id="2147483708" r:id="rId15"/>
    <p:sldLayoutId id="2147483719" r:id="rId16"/>
    <p:sldLayoutId id="2147483720" r:id="rId17"/>
    <p:sldLayoutId id="2147483725" r:id="rId18"/>
    <p:sldLayoutId id="2147483726" r:id="rId19"/>
    <p:sldLayoutId id="2147483722" r:id="rId20"/>
    <p:sldLayoutId id="214748372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ownloads\VIDEO%20ROSY.mp4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401" y="2173487"/>
            <a:ext cx="6782550" cy="2133588"/>
          </a:xfrm>
        </p:spPr>
        <p:txBody>
          <a:bodyPr>
            <a:noAutofit/>
          </a:bodyPr>
          <a:lstStyle/>
          <a:p>
            <a:r>
              <a:rPr lang="it-IT" sz="2800" dirty="0"/>
              <a:t>Definizione e validazione di uno strumento basato sull’ Intelligenza Artificiale per la misurazione della lunghezza totale del piccolo intestino  mediante Tomografia Computerizzata e Risonanza Magnetica con ricostruzione 3D in pazienti obesi candidati alla chirurgia metabolica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xmlns="" id="{DF5814A2-157C-DC94-DE44-1C19ACF5629A}"/>
              </a:ext>
            </a:extLst>
          </p:cNvPr>
          <p:cNvSpPr txBox="1">
            <a:spLocks/>
          </p:cNvSpPr>
          <p:nvPr/>
        </p:nvSpPr>
        <p:spPr>
          <a:xfrm>
            <a:off x="7876906" y="5056239"/>
            <a:ext cx="4075611" cy="1498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1E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FFC000"/>
                </a:solidFill>
              </a:rPr>
              <a:t>Dott.ssa Rosaria Burzio</a:t>
            </a:r>
          </a:p>
          <a:p>
            <a:endParaRPr lang="it-IT" sz="1800" dirty="0">
              <a:solidFill>
                <a:srgbClr val="FFC000"/>
              </a:solidFill>
            </a:endParaRPr>
          </a:p>
          <a:p>
            <a:r>
              <a:rPr lang="it-IT" sz="1600" dirty="0">
                <a:solidFill>
                  <a:srgbClr val="FFC000"/>
                </a:solidFill>
              </a:rPr>
              <a:t>AOU Federico II – Chirurgia generale ad indirizzo bariatrico endocrino-metabolico e senologia</a:t>
            </a:r>
          </a:p>
          <a:p>
            <a:endParaRPr lang="it-IT" sz="1800" dirty="0">
              <a:solidFill>
                <a:srgbClr val="FFC000"/>
              </a:solidFill>
            </a:endParaRPr>
          </a:p>
          <a:p>
            <a:r>
              <a:rPr lang="it-IT" sz="1800" dirty="0">
                <a:solidFill>
                  <a:srgbClr val="FFC000"/>
                </a:solidFill>
              </a:rPr>
              <a:t>Direttore Prof. Mario Musella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051BC69-AADA-3A1F-6C77-411165954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621" y="100856"/>
            <a:ext cx="2672609" cy="9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03844" y="1790262"/>
            <a:ext cx="77283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Dati antropometrici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Anamnesi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Stile di vita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Esami ematochimici di routine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 Esame obiettivo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Consulenza nutrizionale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Consulenza psichiatrica/psicologica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Ecografia addominale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EGDS con ricerca di infezione da H. </a:t>
            </a:r>
            <a:r>
              <a:rPr lang="it-IT" sz="2000" dirty="0" err="1"/>
              <a:t>pylori</a:t>
            </a:r>
            <a:endParaRPr lang="it-IT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Consulenza </a:t>
            </a:r>
            <a:r>
              <a:rPr lang="it-IT" sz="2000" dirty="0" err="1"/>
              <a:t>pneumologica</a:t>
            </a:r>
            <a:endParaRPr lang="it-IT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IMAGING:</a:t>
            </a:r>
          </a:p>
          <a:p>
            <a:pPr lvl="3"/>
            <a:r>
              <a:rPr lang="it-IT" sz="2000" dirty="0"/>
              <a:t>      	-TC addominale</a:t>
            </a:r>
          </a:p>
          <a:p>
            <a:pPr lvl="3"/>
            <a:r>
              <a:rPr lang="it-IT" sz="2000" dirty="0"/>
              <a:t>	-RM addominale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Consulenza cardiologica e anestesiologica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5BCEA5F-0ED8-C070-F695-1DED1F69BEE7}"/>
              </a:ext>
            </a:extLst>
          </p:cNvPr>
          <p:cNvSpPr/>
          <p:nvPr/>
        </p:nvSpPr>
        <p:spPr>
          <a:xfrm>
            <a:off x="1316877" y="1036279"/>
            <a:ext cx="392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Raccolta dati: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42A0BF2-49A6-8EC1-3906-EAC7C02B61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4756" y="1473752"/>
            <a:ext cx="2812211" cy="281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26682" y="1849274"/>
            <a:ext cx="12191999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Tra 1 e 4 settimane prima dell'intervento, tutti i pazienti saranno sottoposti a esami TC e RM.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14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Scansioni TC </a:t>
            </a:r>
            <a:r>
              <a:rPr kumimoji="0" lang="it-IT" b="1" i="1" u="none" strike="noStrike" cap="none" normalizeH="0" baseline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multidetettore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(128-MDCT)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Dalla cupola del diaframma alla sinfisi pubica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it-IT" sz="1400" dirty="0" err="1">
                <a:latin typeface="Calibri" pitchFamily="34" charset="0"/>
                <a:cs typeface="Calibri" pitchFamily="34" charset="0"/>
              </a:rPr>
              <a:t>Pz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 in posizione prona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latin typeface="Calibri" pitchFamily="34" charset="0"/>
                <a:cs typeface="Calibri" pitchFamily="34" charset="0"/>
              </a:rPr>
              <a:t>       Digiuno per 6 ore seguito dall'ingestione di una soluzione </a:t>
            </a:r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di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mezzo di contrasto iodato 20 minuti prima dell'esame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L'esame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verrà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eseguito su uno scanner da 1,5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Tesla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C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on bobine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phased-array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posizionate d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alla porta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hepatis</a:t>
            </a: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alla base della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vescica 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 immagini saranno ottenute utilizzando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sequenze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imaging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standard per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EnteroRM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I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ncluse immagini coronali e assiali che utilizzano immagini rapide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reali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</a:t>
            </a:r>
            <a:r>
              <a:rPr lang="it-IT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sequenze di precessione allo stato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stazionario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sequenze 3D.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030D669-41B7-AD48-E8D8-E5CEB17DFD4E}"/>
              </a:ext>
            </a:extLst>
          </p:cNvPr>
          <p:cNvSpPr txBox="1"/>
          <p:nvPr/>
        </p:nvSpPr>
        <p:spPr>
          <a:xfrm>
            <a:off x="250166" y="164422"/>
            <a:ext cx="320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40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OBIETTIVI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26BFE78-96A8-3D86-BB88-55BB627B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48" y="989442"/>
            <a:ext cx="7071973" cy="8535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023678A-2C1D-EECD-67BE-5AB61397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65" y="4927104"/>
            <a:ext cx="4380906" cy="14989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DCE89EB-2187-8C6F-8936-10A2013A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811" y="2173193"/>
            <a:ext cx="2903095" cy="211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8528" y="1081440"/>
            <a:ext cx="1181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 </a:t>
            </a:r>
            <a:r>
              <a:rPr lang="it-IT" sz="30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Analizzare </a:t>
            </a:r>
            <a:r>
              <a:rPr lang="it-IT" sz="3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caratteristiche </a:t>
            </a:r>
            <a:r>
              <a:rPr lang="it-IT" sz="3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anatomo-morfometriche</a:t>
            </a:r>
            <a:r>
              <a:rPr lang="it-IT" sz="3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dall’imaging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56DAFF1-D228-C353-E952-1E757A264975}"/>
              </a:ext>
            </a:extLst>
          </p:cNvPr>
          <p:cNvSpPr txBox="1"/>
          <p:nvPr/>
        </p:nvSpPr>
        <p:spPr>
          <a:xfrm>
            <a:off x="250166" y="164422"/>
            <a:ext cx="320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40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OBIETTIVI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506F215B-DCAD-1AA6-BCA7-3A8CE51F1199}"/>
              </a:ext>
            </a:extLst>
          </p:cNvPr>
          <p:cNvGrpSpPr/>
          <p:nvPr/>
        </p:nvGrpSpPr>
        <p:grpSpPr>
          <a:xfrm>
            <a:off x="470649" y="1667433"/>
            <a:ext cx="9991164" cy="4948519"/>
            <a:chOff x="176626" y="1734727"/>
            <a:chExt cx="10276916" cy="5029582"/>
          </a:xfrm>
        </p:grpSpPr>
        <p:sp>
          <p:nvSpPr>
            <p:cNvPr id="3" name="Rettangolo 2"/>
            <p:cNvSpPr/>
            <p:nvPr/>
          </p:nvSpPr>
          <p:spPr>
            <a:xfrm>
              <a:off x="3185797" y="1734727"/>
              <a:ext cx="542896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8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rgbClr val="003773"/>
                  </a:solidFill>
                </a:rPr>
                <a:t>Immagini pre-operatorie di RM e TC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693771" y="2941514"/>
              <a:ext cx="638450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Elaborazione dei dati attraverso software di analisi delle immagini </a:t>
              </a: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832351" y="3842502"/>
              <a:ext cx="8100859" cy="590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8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rgbClr val="003773"/>
                  </a:solidFill>
                </a:rPr>
                <a:t>Individuazione delle grandezze geometriche come la </a:t>
              </a:r>
              <a:r>
                <a:rPr lang="it-IT" b="1" dirty="0">
                  <a:solidFill>
                    <a:srgbClr val="003773"/>
                  </a:solidFill>
                </a:rPr>
                <a:t>lunghezza dell’intestino tenue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76626" y="5004463"/>
              <a:ext cx="1027691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Elaborazione delle immagini biomedicali attraverso software di analisi delle immagini e di 3D-CAD </a:t>
              </a:r>
              <a:r>
                <a:rPr lang="it-IT" dirty="0" err="1"/>
                <a:t>free-form</a:t>
              </a:r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2242687" y="5938620"/>
              <a:ext cx="7315201" cy="8256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8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dirty="0">
                  <a:solidFill>
                    <a:srgbClr val="003773"/>
                  </a:solidFill>
                </a:rPr>
                <a:t>Definizione dei modelli solidi virtuali delle strutture intestinali</a:t>
              </a:r>
            </a:p>
          </p:txBody>
        </p:sp>
        <p:cxnSp>
          <p:nvCxnSpPr>
            <p:cNvPr id="6" name="Connettore 1 29">
              <a:extLst>
                <a:ext uri="{FF2B5EF4-FFF2-40B4-BE49-F238E27FC236}">
                  <a16:creationId xmlns:a16="http://schemas.microsoft.com/office/drawing/2014/main" xmlns="" id="{CAB1E20F-24CD-4E32-F7B4-B9F35F7C2A7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10303" y="2673556"/>
              <a:ext cx="713020" cy="1075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29">
              <a:extLst>
                <a:ext uri="{FF2B5EF4-FFF2-40B4-BE49-F238E27FC236}">
                  <a16:creationId xmlns:a16="http://schemas.microsoft.com/office/drawing/2014/main" xmlns="" id="{C8A72ECC-B0B0-EBB6-5201-00B9CCD43A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50247" y="4762035"/>
              <a:ext cx="533027" cy="16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xmlns="" id="{3EA3C731-C048-45E6-071F-B48EE366F084}"/>
                </a:ext>
              </a:extLst>
            </p:cNvPr>
            <p:cNvCxnSpPr/>
            <p:nvPr/>
          </p:nvCxnSpPr>
          <p:spPr>
            <a:xfrm rot="16200000" flipH="1">
              <a:off x="5565246" y="3534753"/>
              <a:ext cx="600503" cy="1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xmlns="" id="{26B9145A-F560-DA7B-3F87-EF7EB481D999}"/>
                </a:ext>
              </a:extLst>
            </p:cNvPr>
            <p:cNvCxnSpPr/>
            <p:nvPr/>
          </p:nvCxnSpPr>
          <p:spPr>
            <a:xfrm>
              <a:off x="5924994" y="5324450"/>
              <a:ext cx="0" cy="6005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629" y="1027336"/>
            <a:ext cx="8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 	</a:t>
            </a:r>
            <a:r>
              <a:rPr lang="it-IT" sz="32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Valutare TSBL in fase intraoperatoria </a:t>
            </a:r>
          </a:p>
        </p:txBody>
      </p:sp>
      <p:pic>
        <p:nvPicPr>
          <p:cNvPr id="38914" name="Picture 2" descr="C:\Users\Utente\Downloads\IMG_177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201" y="2555000"/>
            <a:ext cx="4223740" cy="275685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14299" y="1889783"/>
            <a:ext cx="64007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 misurazione intraoperatoria verrà eseguita due volte sull'intestino tenue da chirurghi con vasta esperienza in chirurgia bariatrica/metabolica.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L'intestino tenue sarà misurato al confine antimesenterico, dal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legamento del Treitz al cieco,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mediante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pinze graduate.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 misurazione TSBL verrà eseguita due volte,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calcolando la media dei valori ottenuti.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sz="2400" baseline="0" dirty="0">
                <a:latin typeface="Calibri" pitchFamily="34" charset="0"/>
                <a:ea typeface="Calibri" pitchFamily="34" charset="0"/>
                <a:cs typeface="Calibri" pitchFamily="34" charset="0"/>
              </a:rPr>
              <a:t>Saranno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registrati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il tempo impiegato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 le eventuali complicanze associate (lesioni dell'intestino tenue o del mesentere).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47DC948-2CAC-2BF8-2811-097344D032C9}"/>
              </a:ext>
            </a:extLst>
          </p:cNvPr>
          <p:cNvSpPr txBox="1"/>
          <p:nvPr/>
        </p:nvSpPr>
        <p:spPr>
          <a:xfrm>
            <a:off x="250166" y="164422"/>
            <a:ext cx="320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40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OBIETTIVI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32202" y="446026"/>
            <a:ext cx="811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ptos Display" panose="020B0004020202020204" pitchFamily="34" charset="0"/>
              </a:rPr>
              <a:t>DURATA DELLO STUDIO</a:t>
            </a:r>
          </a:p>
          <a:p>
            <a:r>
              <a:rPr lang="it-IT" sz="2000" dirty="0">
                <a:latin typeface="Arial Black" pitchFamily="34" charset="0"/>
              </a:rPr>
              <a:t>     </a:t>
            </a:r>
          </a:p>
          <a:p>
            <a:r>
              <a:rPr lang="it-IT" sz="2000" i="1" dirty="0">
                <a:latin typeface="Arial Black" pitchFamily="34" charset="0"/>
              </a:rPr>
              <a:t>     </a:t>
            </a:r>
            <a:r>
              <a:rPr lang="it-IT" sz="2000" i="1" dirty="0" smtClean="0">
                <a:latin typeface="Arial Black" pitchFamily="34" charset="0"/>
              </a:rPr>
              <a:t>         </a:t>
            </a:r>
            <a:r>
              <a:rPr lang="it-IT" sz="2800" i="1" dirty="0" smtClean="0"/>
              <a:t>2 </a:t>
            </a:r>
            <a:r>
              <a:rPr lang="it-IT" sz="2800" i="1" dirty="0"/>
              <a:t>ANNI</a:t>
            </a:r>
            <a:endParaRPr lang="it-IT" sz="2400" i="1" dirty="0"/>
          </a:p>
        </p:txBody>
      </p:sp>
      <p:pic>
        <p:nvPicPr>
          <p:cNvPr id="3" name="Immagine 2" descr="TEMPO.png"/>
          <p:cNvPicPr>
            <a:picLocks noChangeAspect="1"/>
          </p:cNvPicPr>
          <p:nvPr/>
        </p:nvPicPr>
        <p:blipFill rotWithShape="1">
          <a:blip r:embed="rId2"/>
          <a:srcRect l="14811" t="10726" r="13553" b="12890"/>
          <a:stretch/>
        </p:blipFill>
        <p:spPr>
          <a:xfrm>
            <a:off x="1416027" y="465454"/>
            <a:ext cx="1026543" cy="109458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310004" y="2391823"/>
            <a:ext cx="8474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NUMEROSITA’ CAMPIONARIA</a:t>
            </a:r>
          </a:p>
        </p:txBody>
      </p:sp>
      <p:sp>
        <p:nvSpPr>
          <p:cNvPr id="5" name="Ovale 4"/>
          <p:cNvSpPr/>
          <p:nvPr/>
        </p:nvSpPr>
        <p:spPr>
          <a:xfrm>
            <a:off x="1978930" y="3425588"/>
            <a:ext cx="2265526" cy="1351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PRIMA COORTE</a:t>
            </a:r>
          </a:p>
          <a:p>
            <a:pPr algn="ctr"/>
            <a:r>
              <a:rPr lang="it-IT" i="1" dirty="0">
                <a:solidFill>
                  <a:srgbClr val="002060"/>
                </a:solidFill>
              </a:rPr>
              <a:t>35 PAZIENTI</a:t>
            </a:r>
          </a:p>
        </p:txBody>
      </p:sp>
      <p:sp>
        <p:nvSpPr>
          <p:cNvPr id="7" name="Ovale 6"/>
          <p:cNvSpPr/>
          <p:nvPr/>
        </p:nvSpPr>
        <p:spPr>
          <a:xfrm>
            <a:off x="4595326" y="3451749"/>
            <a:ext cx="2235921" cy="12988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SECONDA COORTE</a:t>
            </a:r>
          </a:p>
          <a:p>
            <a:pPr algn="ctr"/>
            <a:r>
              <a:rPr lang="it-IT" i="1" dirty="0">
                <a:solidFill>
                  <a:srgbClr val="002060"/>
                </a:solidFill>
              </a:rPr>
              <a:t>30 PAZIENTI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0435" y="4259382"/>
            <a:ext cx="45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Goudy Old Style" pitchFamily="18" charset="0"/>
              </a:rPr>
              <a:t>+</a:t>
            </a:r>
          </a:p>
        </p:txBody>
      </p:sp>
      <p:sp>
        <p:nvSpPr>
          <p:cNvPr id="12" name="Ovale 11"/>
          <p:cNvSpPr/>
          <p:nvPr/>
        </p:nvSpPr>
        <p:spPr>
          <a:xfrm>
            <a:off x="3231074" y="4913270"/>
            <a:ext cx="2361084" cy="13647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COORTI DEI 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2 CENTRI COINVOLTI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8045889" y="3885175"/>
            <a:ext cx="3043449" cy="1310187"/>
          </a:xfrm>
          <a:prstGeom prst="roundRect">
            <a:avLst>
              <a:gd name="adj" fmla="val 21930"/>
            </a:avLst>
          </a:prstGeom>
          <a:solidFill>
            <a:schemeClr val="bg1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rgbClr val="003773"/>
                </a:solidFill>
              </a:rPr>
              <a:t>195 PAZIENTI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300B9A4-99D5-FD5B-2D9E-5A51797FE182}"/>
              </a:ext>
            </a:extLst>
          </p:cNvPr>
          <p:cNvSpPr txBox="1"/>
          <p:nvPr/>
        </p:nvSpPr>
        <p:spPr>
          <a:xfrm>
            <a:off x="7444004" y="4259381"/>
            <a:ext cx="45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Goudy Old Style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5" grpId="0" animBg="1"/>
      <p:bldP spid="7" grpId="0" animBg="1"/>
      <p:bldP spid="10" grpId="0"/>
      <p:bldP spid="12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14256" y="1308251"/>
            <a:ext cx="106037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L'analisi statistica sarà eseguita con un software statistico biomedico dedicato.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Il coefficiente di correlazione di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Pearson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e il test di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Spearman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saranno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utilizzati per analizzare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la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variazione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lang="it-IT" sz="2000" baseline="0" dirty="0" smtClean="0">
                <a:ea typeface="Calibri" pitchFamily="34" charset="0"/>
                <a:cs typeface="Calibri" pitchFamily="34" charset="0"/>
              </a:rPr>
              <a:t>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ra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i due metodi di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imaging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incrociato e il metodo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intraoperatorio</a:t>
            </a:r>
            <a:r>
              <a:rPr lang="it-IT" sz="2000" dirty="0">
                <a:ea typeface="Calibri" pitchFamily="34" charset="0"/>
                <a:cs typeface="Calibri" pitchFamily="34" charset="0"/>
              </a:rPr>
              <a:t>.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La differenza tra misurazioni chirurgiche ed esami TC e RM sarà espressa in percentuale.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Il test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Shapiro-Wilk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,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per testare la normalità, sarà condotto su tutte le variazioni di lunghezza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dell'intestino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tenue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ottenute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dai tre metodi di misurazione. 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Le variabili continue normalmente distribuite saranno analizzate mediante test t appaiato.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Verranno utilizzate analisi di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Lin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e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Bland-Altman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per valutare la concordanza complessiva delle misurazioni.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D38869A-9B12-FF32-C512-F85FFECEF016}"/>
              </a:ext>
            </a:extLst>
          </p:cNvPr>
          <p:cNvSpPr txBox="1"/>
          <p:nvPr/>
        </p:nvSpPr>
        <p:spPr>
          <a:xfrm>
            <a:off x="2271711" y="257789"/>
            <a:ext cx="868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pc="5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ANALISI STATISTICA DEI DATI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465" y="1566472"/>
            <a:ext cx="7319749" cy="2239553"/>
          </a:xfrm>
        </p:spPr>
        <p:txBody>
          <a:bodyPr>
            <a:normAutofit/>
          </a:bodyPr>
          <a:lstStyle/>
          <a:p>
            <a:r>
              <a:rPr lang="it-IT" sz="4800" dirty="0"/>
              <a:t>Grazie per </a:t>
            </a:r>
            <a:r>
              <a:rPr lang="it-IT" sz="4800" dirty="0" smtClean="0"/>
              <a:t>l’attenzione!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>
            <a:extLst>
              <a:ext uri="{FF2B5EF4-FFF2-40B4-BE49-F238E27FC236}">
                <a16:creationId xmlns:a16="http://schemas.microsoft.com/office/drawing/2014/main" xmlns="" id="{E8DFBF21-04BB-035C-F7BC-EBA505EE8F28}"/>
              </a:ext>
            </a:extLst>
          </p:cNvPr>
          <p:cNvGrpSpPr/>
          <p:nvPr/>
        </p:nvGrpSpPr>
        <p:grpSpPr>
          <a:xfrm>
            <a:off x="1640534" y="96679"/>
            <a:ext cx="7093131" cy="3482544"/>
            <a:chOff x="0" y="7329"/>
            <a:chExt cx="7159402" cy="346545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xmlns="" id="{D2E9FEBB-CCC6-843D-92D9-1E86C4D61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329"/>
              <a:ext cx="6992326" cy="212437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53A0E003-0A86-808F-7224-3189140B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32431"/>
              <a:ext cx="7159402" cy="1140348"/>
            </a:xfrm>
            <a:prstGeom prst="rect">
              <a:avLst/>
            </a:prstGeom>
          </p:spPr>
        </p:pic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xmlns="" id="{040A25EB-592A-369E-DDAE-12E13CD0E35F}"/>
                </a:ext>
              </a:extLst>
            </p:cNvPr>
            <p:cNvCxnSpPr/>
            <p:nvPr/>
          </p:nvCxnSpPr>
          <p:spPr>
            <a:xfrm>
              <a:off x="6151537" y="2776291"/>
              <a:ext cx="8235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xmlns="" id="{C8C5B496-D004-E62A-51E8-30F2DD96B837}"/>
                </a:ext>
              </a:extLst>
            </p:cNvPr>
            <p:cNvCxnSpPr>
              <a:cxnSpLocks/>
            </p:cNvCxnSpPr>
            <p:nvPr/>
          </p:nvCxnSpPr>
          <p:spPr>
            <a:xfrm>
              <a:off x="58414" y="3023582"/>
              <a:ext cx="6273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xmlns="" id="{E71D85AA-7A91-F608-3D80-3AFDD1327567}"/>
                </a:ext>
              </a:extLst>
            </p:cNvPr>
            <p:cNvCxnSpPr>
              <a:cxnSpLocks/>
            </p:cNvCxnSpPr>
            <p:nvPr/>
          </p:nvCxnSpPr>
          <p:spPr>
            <a:xfrm>
              <a:off x="58414" y="3282374"/>
              <a:ext cx="235698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xmlns="" id="{4CB6F5E1-CBAD-F70E-332F-700F6DDF9634}"/>
              </a:ext>
            </a:extLst>
          </p:cNvPr>
          <p:cNvGrpSpPr/>
          <p:nvPr/>
        </p:nvGrpSpPr>
        <p:grpSpPr>
          <a:xfrm>
            <a:off x="4881283" y="3657600"/>
            <a:ext cx="6881020" cy="3200400"/>
            <a:chOff x="5180802" y="3531085"/>
            <a:chExt cx="6935168" cy="330678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17BB71BA-C8EC-04D6-8126-730745F81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108" y="3531085"/>
              <a:ext cx="6687483" cy="1133633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0D56552F-1772-BA50-6F06-BEA50743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0802" y="4723024"/>
              <a:ext cx="6935168" cy="2114845"/>
            </a:xfrm>
            <a:prstGeom prst="rect">
              <a:avLst/>
            </a:prstGeom>
          </p:spPr>
        </p:pic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xmlns="" id="{F9AE3D61-53C5-193E-7EDE-882FDD8F3C7F}"/>
                </a:ext>
              </a:extLst>
            </p:cNvPr>
            <p:cNvCxnSpPr>
              <a:cxnSpLocks/>
            </p:cNvCxnSpPr>
            <p:nvPr/>
          </p:nvCxnSpPr>
          <p:spPr>
            <a:xfrm>
              <a:off x="6236851" y="5189800"/>
              <a:ext cx="58704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xmlns="" id="{3B7520D9-3529-8F66-40ED-397390EB559F}"/>
                </a:ext>
              </a:extLst>
            </p:cNvPr>
            <p:cNvCxnSpPr>
              <a:cxnSpLocks/>
            </p:cNvCxnSpPr>
            <p:nvPr/>
          </p:nvCxnSpPr>
          <p:spPr>
            <a:xfrm>
              <a:off x="5265895" y="5416788"/>
              <a:ext cx="68500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5029" y="267415"/>
            <a:ext cx="12042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Misurazione intraoperatoria dell'intestino tenue</a:t>
            </a:r>
          </a:p>
        </p:txBody>
      </p:sp>
      <p:pic>
        <p:nvPicPr>
          <p:cNvPr id="6" name="VIDEO ROS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593" y="1934492"/>
            <a:ext cx="6067750" cy="45508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14F3050-AE36-A8AB-D613-2E2032DE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94" y="1343997"/>
            <a:ext cx="4409297" cy="2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06" y="3320956"/>
            <a:ext cx="7369638" cy="15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5F8CDD3-8705-DF2E-5598-4B472CFB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9860"/>
            <a:ext cx="1066892" cy="7437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06" y="363322"/>
            <a:ext cx="6743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55F364D-797E-D038-4F7D-9F7569DCC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009"/>
          <a:stretch/>
        </p:blipFill>
        <p:spPr>
          <a:xfrm>
            <a:off x="4314111" y="5039357"/>
            <a:ext cx="2288394" cy="17514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3C9E3FD-D870-C341-E937-8BF0DFD34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90" y="5059797"/>
            <a:ext cx="2272243" cy="16184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F937013-8A9A-30DC-56E3-8AB8D90A9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557" y="1218453"/>
            <a:ext cx="2090484" cy="17259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DCE89EB-2187-8C6F-8936-10A2013A1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800" y="1218453"/>
            <a:ext cx="2359666" cy="1722556"/>
          </a:xfrm>
          <a:prstGeom prst="rect">
            <a:avLst/>
          </a:prstGeom>
        </p:spPr>
      </p:pic>
      <p:pic>
        <p:nvPicPr>
          <p:cNvPr id="10" name="Immagine 9" descr="ENTERO-RM-1-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6483" y="4880829"/>
            <a:ext cx="1557717" cy="18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8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8">
            <a:extLst>
              <a:ext uri="{FF2B5EF4-FFF2-40B4-BE49-F238E27FC236}">
                <a16:creationId xmlns="" xmlns:a16="http://schemas.microsoft.com/office/drawing/2014/main" id="{217BF4C0-3BEB-784B-EF39-7F36C83F8C64}"/>
              </a:ext>
            </a:extLst>
          </p:cNvPr>
          <p:cNvGrpSpPr/>
          <p:nvPr/>
        </p:nvGrpSpPr>
        <p:grpSpPr>
          <a:xfrm>
            <a:off x="20617" y="1798686"/>
            <a:ext cx="12038701" cy="1200329"/>
            <a:chOff x="20617" y="1798686"/>
            <a:chExt cx="12038701" cy="1200329"/>
          </a:xfrm>
        </p:grpSpPr>
        <p:sp>
          <p:nvSpPr>
            <p:cNvPr id="4" name="Rettangolo 3"/>
            <p:cNvSpPr/>
            <p:nvPr/>
          </p:nvSpPr>
          <p:spPr>
            <a:xfrm>
              <a:off x="20617" y="2061618"/>
              <a:ext cx="5152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u="sng" dirty="0">
                  <a:solidFill>
                    <a:schemeClr val="accent1"/>
                  </a:solidFill>
                </a:rPr>
                <a:t>END POINT PRIMARIO del presente </a:t>
              </a:r>
              <a:r>
                <a:rPr lang="it-IT" sz="2000" u="sng" dirty="0" smtClean="0">
                  <a:solidFill>
                    <a:schemeClr val="accent1"/>
                  </a:solidFill>
                </a:rPr>
                <a:t>studio</a:t>
              </a:r>
              <a:endParaRPr lang="it-IT" sz="2000" u="sng" dirty="0">
                <a:solidFill>
                  <a:schemeClr val="accent1"/>
                </a:solidFill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5963318" y="1798686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dirty="0"/>
                <a:t>Utilizzo dell’</a:t>
              </a:r>
              <a:r>
                <a:rPr lang="it-IT" dirty="0" err="1"/>
                <a:t>imaging</a:t>
              </a:r>
              <a:r>
                <a:rPr lang="it-IT" dirty="0"/>
                <a:t> radiologico preoperatorio per misurare la lunghezza totale dell'intestino tenue in pazienti candidati a chirurgia </a:t>
              </a:r>
              <a:r>
                <a:rPr lang="it-IT" dirty="0" err="1"/>
                <a:t>bariatrica</a:t>
              </a:r>
              <a:r>
                <a:rPr lang="it-IT" dirty="0"/>
                <a:t>/metabolica </a:t>
              </a:r>
              <a:r>
                <a:rPr lang="it-IT" dirty="0" smtClean="0"/>
                <a:t>laparoscopica e/o robotica. </a:t>
              </a:r>
              <a:endParaRPr lang="it-IT" dirty="0"/>
            </a:p>
          </p:txBody>
        </p:sp>
        <p:sp>
          <p:nvSpPr>
            <p:cNvPr id="6" name="Freccia a destra 5"/>
            <p:cNvSpPr/>
            <p:nvPr/>
          </p:nvSpPr>
          <p:spPr>
            <a:xfrm>
              <a:off x="5162349" y="2079326"/>
              <a:ext cx="750627" cy="341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19">
            <a:extLst>
              <a:ext uri="{FF2B5EF4-FFF2-40B4-BE49-F238E27FC236}">
                <a16:creationId xmlns="" xmlns:a16="http://schemas.microsoft.com/office/drawing/2014/main" id="{C67842C0-113E-C232-E249-89F8658A40DD}"/>
              </a:ext>
            </a:extLst>
          </p:cNvPr>
          <p:cNvGrpSpPr/>
          <p:nvPr/>
        </p:nvGrpSpPr>
        <p:grpSpPr>
          <a:xfrm>
            <a:off x="1486501" y="3434417"/>
            <a:ext cx="9105299" cy="2935419"/>
            <a:chOff x="2054179" y="2950326"/>
            <a:chExt cx="9105299" cy="2935419"/>
          </a:xfrm>
        </p:grpSpPr>
        <p:sp>
          <p:nvSpPr>
            <p:cNvPr id="7" name="Rettangolo 6"/>
            <p:cNvSpPr/>
            <p:nvPr/>
          </p:nvSpPr>
          <p:spPr>
            <a:xfrm>
              <a:off x="2054179" y="2950326"/>
              <a:ext cx="3874571" cy="369332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dirty="0"/>
                <a:t>FASI PRINCIPALI DEL PROGETTO 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053568" y="3608198"/>
              <a:ext cx="7105910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it-IT" dirty="0"/>
                <a:t>Valutare la </a:t>
              </a:r>
              <a:r>
                <a:rPr lang="it-IT" dirty="0" smtClean="0"/>
                <a:t>valid</a:t>
              </a:r>
              <a:r>
                <a:rPr lang="it-IT" dirty="0" smtClean="0"/>
                <a:t>ità </a:t>
              </a:r>
              <a:r>
                <a:rPr lang="it-IT" dirty="0"/>
                <a:t>delle tecniche di </a:t>
              </a:r>
              <a:r>
                <a:rPr lang="it-IT" dirty="0" err="1"/>
                <a:t>imaging</a:t>
              </a:r>
              <a:r>
                <a:rPr lang="it-IT" dirty="0"/>
                <a:t> TC e RM </a:t>
              </a:r>
              <a:r>
                <a:rPr lang="it-IT" dirty="0" smtClean="0"/>
                <a:t>in fase preoperatoria</a:t>
              </a:r>
              <a:endParaRPr lang="it-IT" dirty="0"/>
            </a:p>
            <a:p>
              <a:pPr marL="342900" indent="-342900"/>
              <a:endParaRPr lang="it-IT" dirty="0"/>
            </a:p>
            <a:p>
              <a:pPr marL="342900" indent="-342900">
                <a:buAutoNum type="arabicPeriod" startAt="2"/>
              </a:pPr>
              <a:r>
                <a:rPr lang="it-IT" dirty="0" smtClean="0"/>
                <a:t>Individu</a:t>
              </a:r>
              <a:r>
                <a:rPr lang="it-IT" dirty="0" smtClean="0"/>
                <a:t>are </a:t>
              </a:r>
              <a:r>
                <a:rPr lang="it-IT" dirty="0"/>
                <a:t>l'</a:t>
              </a:r>
              <a:r>
                <a:rPr lang="it-IT" dirty="0" err="1"/>
                <a:t>imaging</a:t>
              </a:r>
              <a:r>
                <a:rPr lang="it-IT" dirty="0"/>
                <a:t> trasversale più accurato tra TC e RM</a:t>
              </a:r>
            </a:p>
            <a:p>
              <a:pPr marL="342900" indent="-342900"/>
              <a:endParaRPr lang="it-IT" dirty="0"/>
            </a:p>
            <a:p>
              <a:pPr marL="342900" indent="-342900"/>
              <a:r>
                <a:rPr lang="it-IT" sz="1700" dirty="0"/>
                <a:t>3.   </a:t>
              </a:r>
              <a:r>
                <a:rPr lang="it-IT" sz="1700" dirty="0" smtClean="0"/>
                <a:t>Ideare</a:t>
              </a:r>
              <a:r>
                <a:rPr lang="it-IT" sz="1700" dirty="0" smtClean="0"/>
                <a:t> </a:t>
              </a:r>
              <a:r>
                <a:rPr lang="it-IT" sz="1700" dirty="0"/>
                <a:t>uno strumento AI in grado di misurare automaticamente la lunghezza totale dell'intestino tenue a partire dall’</a:t>
              </a:r>
              <a:r>
                <a:rPr lang="it-IT" sz="1700" dirty="0" err="1"/>
                <a:t>imaging</a:t>
              </a:r>
              <a:endParaRPr lang="it-IT" sz="1700" dirty="0"/>
            </a:p>
            <a:p>
              <a:pPr marL="342900" indent="-342900">
                <a:buFont typeface="+mj-lt"/>
                <a:buAutoNum type="arabicPeriod"/>
              </a:pPr>
              <a:endParaRPr lang="it-IT" dirty="0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956287F-8CA5-5D3D-E51D-C002665CB796}"/>
              </a:ext>
            </a:extLst>
          </p:cNvPr>
          <p:cNvSpPr txBox="1"/>
          <p:nvPr/>
        </p:nvSpPr>
        <p:spPr>
          <a:xfrm>
            <a:off x="2361786" y="334111"/>
            <a:ext cx="861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SCOPO E </a:t>
            </a:r>
            <a:r>
              <a:rPr lang="it-IT" sz="3200" b="1" spc="50" dirty="0" smtClean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OBIETTIVI </a:t>
            </a:r>
            <a:r>
              <a:rPr lang="it-IT" sz="3200" b="1" spc="5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latin typeface="Aptos Display" panose="020B0004020202020204" pitchFamily="34" charset="0"/>
                <a:ea typeface="Calibri" pitchFamily="34" charset="0"/>
                <a:cs typeface="Calibri" pitchFamily="34" charset="0"/>
              </a:rPr>
              <a:t>DELLO STUDIO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44484" y="2344348"/>
            <a:ext cx="5691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In collaborazione con la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: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UOC di Radiologia, Roma</a:t>
            </a: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Direttore UOC di Radiologia: Prof Andrea Laghi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Referente per lo studio: Dott.ssa Marta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Zerunian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44484" y="3674869"/>
            <a:ext cx="649633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/>
              <a:t>Azienda Ospedaliera Universitaria "Federico II’’ </a:t>
            </a:r>
          </a:p>
          <a:p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UOC di Chirurgia Generale </a:t>
            </a:r>
          </a:p>
          <a:p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ad Indirizzo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Bariatrico</a:t>
            </a:r>
            <a:r>
              <a:rPr lang="it-IT" sz="1600" dirty="0"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ed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Endocrino-Metabolico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Napoli </a:t>
            </a:r>
            <a:endParaRPr kumimoji="0" lang="it-IT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Direttore e Referente: Prof. Mario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Musella</a:t>
            </a:r>
            <a:endParaRPr kumimoji="0" lang="it-IT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44484" y="4928735"/>
            <a:ext cx="61141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b="1" dirty="0">
                <a:ea typeface="Times New Roman" pitchFamily="18" charset="0"/>
                <a:cs typeface="Calibri" pitchFamily="34" charset="0"/>
              </a:rPr>
              <a:t>Università di Padova,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Dipartimento di Ingegneria Industriale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in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collaborazione con </a:t>
            </a:r>
            <a:endParaRPr lang="it-IT" sz="1600" dirty="0"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Unità Operativa Semplice Dipartimentale di Chirurgia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Bariatrica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Referente: Dott. Mirto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Foletto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Referente: Prof.ssa Chiara Giulia Fontanella.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89FF623-0CA9-AAB6-0CA1-8BA8BFE25CC3}"/>
              </a:ext>
            </a:extLst>
          </p:cNvPr>
          <p:cNvSpPr/>
          <p:nvPr/>
        </p:nvSpPr>
        <p:spPr>
          <a:xfrm>
            <a:off x="0" y="974785"/>
            <a:ext cx="1043796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44484" y="1099239"/>
            <a:ext cx="54890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Azienda Ospedaliera Universitaria Sant’Andrea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UOC di Chirurgia Generale ed Epatobiliare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Roma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Direttore UOC di Chirurgia Generale ed Epatobiliare: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Prof. Gianfranco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Silecchia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Sperimentatore Principale: Prof. Niccolò Petrucciani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91B1EE0-9D67-A48A-4127-D2A4801B5263}"/>
              </a:ext>
            </a:extLst>
          </p:cNvPr>
          <p:cNvSpPr txBox="1"/>
          <p:nvPr/>
        </p:nvSpPr>
        <p:spPr>
          <a:xfrm>
            <a:off x="1970596" y="286618"/>
            <a:ext cx="825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itchFamily="34" charset="0"/>
              </a:rPr>
              <a:t>CENTRI PARTECIPANTI ALLO STUDIO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5539D0F-1CE2-B8F6-B47C-5701B4D65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6745" y="1327838"/>
            <a:ext cx="1716968" cy="10201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A8C7CA7-1885-9CC9-9A8B-004593165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0345" y="1207252"/>
            <a:ext cx="1455213" cy="1164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ADA0A97-8908-C44E-A9FF-02CF36FEA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562" y="1208482"/>
            <a:ext cx="1455213" cy="145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68578" y="222770"/>
            <a:ext cx="509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itchFamily="34" charset="0"/>
              </a:rPr>
              <a:t>SOGGETTI IN STUDIO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942097" y="1323856"/>
            <a:ext cx="6114239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PAZIENTI CANDIDATI</a:t>
            </a:r>
            <a:r>
              <a:rPr kumimoji="0" lang="it-IT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ea typeface="Calibri" pitchFamily="34" charset="0"/>
                <a:cs typeface="Calibri" pitchFamily="34" charset="0"/>
              </a:rPr>
              <a:t>A CHIRURGIA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BARIATRICA/METABOLICA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2998492" y="3038430"/>
            <a:ext cx="8325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000764" y="3932844"/>
            <a:ext cx="8325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835564" y="2832875"/>
            <a:ext cx="51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Coorte di </a:t>
            </a:r>
            <a:r>
              <a:rPr lang="it-IT" b="1" dirty="0"/>
              <a:t>addestramento</a:t>
            </a:r>
            <a:r>
              <a:rPr lang="it-IT" dirty="0"/>
              <a:t> della rete neurale (intelligenza artificiale – AI)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31000" y="3725905"/>
            <a:ext cx="406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Coorte di 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validazione</a:t>
            </a:r>
            <a:r>
              <a:rPr kumimoji="0" lang="it-IT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della rete neurale (intelligenza artificiale – AI)</a:t>
            </a:r>
            <a:endParaRPr kumimoji="0" lang="it-IT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8621371" y="3944203"/>
            <a:ext cx="2893324" cy="219728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Goudy Old Style" pitchFamily="18" charset="0"/>
              </a:rPr>
              <a:t>TOTALE </a:t>
            </a:r>
            <a:r>
              <a:rPr lang="it-IT" dirty="0" err="1">
                <a:latin typeface="Goudy Old Style" pitchFamily="18" charset="0"/>
              </a:rPr>
              <a:t>DI</a:t>
            </a:r>
            <a:r>
              <a:rPr lang="it-IT" dirty="0">
                <a:latin typeface="Goudy Old Style" pitchFamily="18" charset="0"/>
              </a:rPr>
              <a:t> </a:t>
            </a:r>
          </a:p>
          <a:p>
            <a:pPr algn="ctr"/>
            <a:r>
              <a:rPr lang="it-IT" dirty="0">
                <a:latin typeface="Goudy Old Style" pitchFamily="18" charset="0"/>
              </a:rPr>
              <a:t>65 PAZIENTI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AppData\Local\Packages\Microsoft.Windows.Photos_8wekyb3d8bbwe\TempState\ShareServiceTempFolder\check-mark-x-mark-icon_177006-342 (1).jpeg"/>
          <p:cNvPicPr>
            <a:picLocks noChangeAspect="1" noChangeArrowheads="1"/>
          </p:cNvPicPr>
          <p:nvPr/>
        </p:nvPicPr>
        <p:blipFill>
          <a:blip r:embed="rId2"/>
          <a:srcRect r="50939" b="1962"/>
          <a:stretch>
            <a:fillRect/>
          </a:stretch>
        </p:blipFill>
        <p:spPr bwMode="auto">
          <a:xfrm rot="1055141">
            <a:off x="9442394" y="1207398"/>
            <a:ext cx="2781690" cy="252917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E2B0FB-F726-5D33-5879-BC1283D2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02" y="1030045"/>
            <a:ext cx="974450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Criteri di 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inclusione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Pazienti</a:t>
            </a:r>
            <a:r>
              <a:rPr kumimoji="0" lang="it-IT" sz="2200" b="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&gt;18 anni</a:t>
            </a:r>
            <a:r>
              <a:rPr kumimoji="0" lang="it-IT" sz="2200" b="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candidati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a interventi di chirurgia bariatrica/metabolica</a:t>
            </a:r>
            <a:endParaRPr kumimoji="0" lang="it-IT" sz="2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200" dirty="0">
                <a:ea typeface="Calibri" pitchFamily="34" charset="0"/>
                <a:cs typeface="Calibri" pitchFamily="34" charset="0"/>
              </a:rPr>
              <a:t>  Acquisizione di c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onsenso informato scritto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200" dirty="0">
                <a:ea typeface="Calibri" pitchFamily="34" charset="0"/>
                <a:cs typeface="Arial" pitchFamily="34" charset="0"/>
              </a:rPr>
              <a:t>  BMI &gt; 40 kg/m</a:t>
            </a:r>
            <a:r>
              <a:rPr lang="it-IT" sz="2200" baseline="30000" dirty="0">
                <a:ea typeface="Calibri" pitchFamily="34" charset="0"/>
                <a:cs typeface="Arial" pitchFamily="34" charset="0"/>
              </a:rPr>
              <a:t>2</a:t>
            </a:r>
            <a:endParaRPr kumimoji="0" lang="it-IT" sz="22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BMI &gt; 35 kg/m</a:t>
            </a:r>
            <a:r>
              <a:rPr kumimoji="0" lang="it-IT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 almeno </a:t>
            </a:r>
            <a:r>
              <a:rPr lang="it-IT" sz="2200" dirty="0">
                <a:ea typeface="Calibri" pitchFamily="34" charset="0"/>
                <a:cs typeface="Arial" pitchFamily="34" charset="0"/>
              </a:rPr>
              <a:t>1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comorbilità correlata all'obesità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200" dirty="0">
                <a:ea typeface="Calibri" pitchFamily="34" charset="0"/>
                <a:cs typeface="Arial" pitchFamily="34" charset="0"/>
              </a:rPr>
              <a:t>  F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allimento di almeno </a:t>
            </a:r>
            <a:r>
              <a:rPr lang="it-IT" sz="2200" dirty="0">
                <a:ea typeface="Calibri" pitchFamily="34" charset="0"/>
                <a:cs typeface="Arial" pitchFamily="34" charset="0"/>
              </a:rPr>
              <a:t>6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mesi di trattamento dietetico e/o medico dell'obesità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Indicazione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all'intervento chirurgico validata da</a:t>
            </a:r>
            <a:r>
              <a:rPr kumimoji="0" lang="it-IT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un team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multidisciplinare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C2DAAA7-2470-A658-F4E0-ED95B22A8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" y="6409426"/>
            <a:ext cx="6935687" cy="33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ente\AppData\Local\Packages\Microsoft.Windows.Photos_8wekyb3d8bbwe\TempState\ShareServiceTempFolder\check-mark-x-mark-icon_177006-342 (1).jpeg"/>
          <p:cNvPicPr>
            <a:picLocks noChangeAspect="1" noChangeArrowheads="1"/>
          </p:cNvPicPr>
          <p:nvPr/>
        </p:nvPicPr>
        <p:blipFill rotWithShape="1">
          <a:blip r:embed="rId2"/>
          <a:srcRect l="51350" r="1270" b="3420"/>
          <a:stretch/>
        </p:blipFill>
        <p:spPr bwMode="auto">
          <a:xfrm rot="665418">
            <a:off x="7485095" y="1382664"/>
            <a:ext cx="2825086" cy="2597372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FD74126-5C58-C254-9C85-FF0D31714BAA}"/>
              </a:ext>
            </a:extLst>
          </p:cNvPr>
          <p:cNvSpPr/>
          <p:nvPr/>
        </p:nvSpPr>
        <p:spPr>
          <a:xfrm>
            <a:off x="-4821" y="974785"/>
            <a:ext cx="1043796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4050" y="1113375"/>
            <a:ext cx="942379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Criteri di 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esclusione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Incapacità a dare il consenso informato;</a:t>
            </a:r>
            <a:endParaRPr kumimoji="0" lang="it-IT" sz="2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Indisponibilità a partecipare allo studio; </a:t>
            </a:r>
            <a:endParaRPr kumimoji="0" lang="it-IT" sz="2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Malattie pregresse dell’intestino tenue</a:t>
            </a:r>
            <a:endParaRPr kumimoji="0" lang="it-IT" sz="2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Controindicazioni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alla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Risonanza Magnetica</a:t>
            </a:r>
            <a:endParaRPr kumimoji="0" lang="it-IT" sz="2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 Allergia o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precedenti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reazioni ad agenti di contrasto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Altre </a:t>
            </a:r>
            <a:r>
              <a:rPr lang="it-IT" sz="2200" dirty="0">
                <a:ea typeface="Calibri" pitchFamily="34" charset="0"/>
                <a:cs typeface="Arial" pitchFamily="34" charset="0"/>
              </a:rPr>
              <a:t>patologie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rappresentanti controindicazioni alla chirurgia metabolica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825</Words>
  <Application>Microsoft Office PowerPoint</Application>
  <PresentationFormat>Personalizzato</PresentationFormat>
  <Paragraphs>121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Definizione e validazione di uno strumento basato sull’ Intelligenza Artificiale per la misurazione della lunghezza totale del piccolo intestino  mediante Tomografia Computerizzata e Risonanza Magnetica con ricostruzione 3D in pazienti obesi candidati alla chirurgia metabolica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117</cp:revision>
  <dcterms:created xsi:type="dcterms:W3CDTF">2022-02-27T17:36:31Z</dcterms:created>
  <dcterms:modified xsi:type="dcterms:W3CDTF">2024-05-10T20:33:38Z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